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2" r:id="rId3"/>
    <p:sldId id="259" r:id="rId4"/>
    <p:sldId id="263" r:id="rId5"/>
    <p:sldId id="267" r:id="rId6"/>
    <p:sldId id="273" r:id="rId7"/>
    <p:sldId id="266" r:id="rId8"/>
    <p:sldId id="268" r:id="rId9"/>
    <p:sldId id="278" r:id="rId10"/>
    <p:sldId id="270" r:id="rId11"/>
    <p:sldId id="271" r:id="rId12"/>
    <p:sldId id="269" r:id="rId13"/>
    <p:sldId id="279" r:id="rId14"/>
    <p:sldId id="272" r:id="rId15"/>
    <p:sldId id="264" r:id="rId16"/>
    <p:sldId id="274" r:id="rId17"/>
    <p:sldId id="281" r:id="rId18"/>
    <p:sldId id="275" r:id="rId19"/>
    <p:sldId id="280" r:id="rId20"/>
    <p:sldId id="276" r:id="rId21"/>
    <p:sldId id="282" r:id="rId22"/>
    <p:sldId id="277" r:id="rId23"/>
    <p:sldId id="265" r:id="rId24"/>
    <p:sldId id="283" r:id="rId25"/>
    <p:sldId id="284" r:id="rId26"/>
    <p:sldId id="285" r:id="rId27"/>
    <p:sldId id="290" r:id="rId28"/>
    <p:sldId id="286" r:id="rId29"/>
    <p:sldId id="287" r:id="rId30"/>
    <p:sldId id="289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5"/>
    <p:restoredTop sz="94737"/>
  </p:normalViewPr>
  <p:slideViewPr>
    <p:cSldViewPr snapToGrid="0" snapToObjects="1">
      <p:cViewPr varScale="1">
        <p:scale>
          <a:sx n="94" d="100"/>
          <a:sy n="94" d="100"/>
        </p:scale>
        <p:origin x="224" y="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57BA7-A5AF-1645-AC0F-BB0717A14D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8554B8-24ED-F34B-AEFB-83E513AB16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F116AC-9BC4-A84C-B552-AFFC8CF594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9217A7-ACF0-CE4D-A635-BE3E7B43B619}" type="datetimeFigureOut">
              <a:rPr lang="en-US" smtClean="0"/>
              <a:t>4/16/19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FF03D7-F075-9246-AEBA-F4E98D0B81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04DD16-77C1-C44F-8713-203CD2EEF0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54227-9C87-9F47-AF94-2CC97A88F8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4524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8EA7DD-6880-FC4B-97DD-9D4ACAED15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0093D65-03A2-0D47-AE65-9C28343ABF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C35339-592E-1145-9F14-4D03F103C6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9217A7-ACF0-CE4D-A635-BE3E7B43B619}" type="datetimeFigureOut">
              <a:rPr lang="en-US" smtClean="0"/>
              <a:t>4/16/19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0B8FF5-91F4-8444-AB54-046A7A4AD5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331117-B8AD-B94D-9ADD-CD31BD78B3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54227-9C87-9F47-AF94-2CC97A88F8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2156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A685E59-B7CB-3048-B5A7-8D52027E22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A5E0EF4-A8C9-D84E-9C5D-DE65F2B8AC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F618F8-A63D-5841-B6E5-EC952C4946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9217A7-ACF0-CE4D-A635-BE3E7B43B619}" type="datetimeFigureOut">
              <a:rPr lang="en-US" smtClean="0"/>
              <a:t>4/16/19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1F0300-2A2B-8C41-9E34-4C7AD9527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0CCD9-EB92-3848-A3A6-EC34C9207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54227-9C87-9F47-AF94-2CC97A88F8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1795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0AD91-C34D-0543-A3DF-895FA08B6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A45EE4-7B6D-0247-AC0B-D21B7BA3E6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F4157D-7A86-A94F-89A8-0B37AB45DA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9217A7-ACF0-CE4D-A635-BE3E7B43B619}" type="datetimeFigureOut">
              <a:rPr lang="en-US" smtClean="0"/>
              <a:t>4/16/19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BA346D-7D4B-0649-B5C7-5C2B79907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2F3C61-973F-CF4A-BB5A-C5A72C5163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54227-9C87-9F47-AF94-2CC97A88F8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7664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A4F02-B638-8645-993A-66F461553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2F6299-9272-A84E-A9B5-BE2AE61619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53168C-9B28-0842-BB9F-E92A3C5FCA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9217A7-ACF0-CE4D-A635-BE3E7B43B619}" type="datetimeFigureOut">
              <a:rPr lang="en-US" smtClean="0"/>
              <a:t>4/16/19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CC0CCE-2CFA-0F44-8FFA-6855FA1C6F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8E2941-6784-0C4A-8478-34CA4C46D3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54227-9C87-9F47-AF94-2CC97A88F8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3057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E22EF-7F63-164E-B761-D11E1DB0E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54A9D1-75FA-EA45-A022-94E70C527B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A238CB-ABBE-0945-8520-CE09D302E8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E9CEA7-506C-3043-B190-9B34261A3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9217A7-ACF0-CE4D-A635-BE3E7B43B619}" type="datetimeFigureOut">
              <a:rPr lang="en-US" smtClean="0"/>
              <a:t>4/16/19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7D2460-4B8F-1940-A7B3-CDAAA3928F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6281A8-0097-5247-830B-DD52D1E11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54227-9C87-9F47-AF94-2CC97A88F8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2273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3C2A13-B7CD-2E45-B181-EF95FA2C50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16DFD2-2DC3-E54D-B2EF-6C07E1C86B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870257-03D1-454E-9EFE-ACD1CBD6EE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C13C08D-3577-4645-922A-80A1266F9A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0212057-F2FC-B54E-ABA7-E81B8D4CD6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B10E0D4-4529-9B40-BF89-E4B0587844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9217A7-ACF0-CE4D-A635-BE3E7B43B619}" type="datetimeFigureOut">
              <a:rPr lang="en-US" smtClean="0"/>
              <a:t>4/16/19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C12FE1C-4EE2-A242-91C7-B510744DE3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A4FAF73-1F10-854A-A54C-E652A60A9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54227-9C87-9F47-AF94-2CC97A88F8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9495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68E024-2B4D-C34E-8CCB-F08C6BB78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ED2242C-1447-8E49-A3E9-A4D70F7DE3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9217A7-ACF0-CE4D-A635-BE3E7B43B619}" type="datetimeFigureOut">
              <a:rPr lang="en-US" smtClean="0"/>
              <a:t>4/16/19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D03E85-8914-F846-B9F5-ACC8E1C82A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C99152-AA6D-6A4C-96F4-952557B3D6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54227-9C87-9F47-AF94-2CC97A88F8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9126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C6EE25C-D1B3-3D42-9565-463174829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9217A7-ACF0-CE4D-A635-BE3E7B43B619}" type="datetimeFigureOut">
              <a:rPr lang="en-US" smtClean="0"/>
              <a:t>4/16/19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DE5C98-0B25-3D43-A7ED-E1AB111543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1F2341-DAED-9140-8093-08EC0A35BC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54227-9C87-9F47-AF94-2CC97A88F8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8993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FBD6C-50C4-6F43-B826-03F6A43DE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43E492-2AEF-CC4F-AECA-55CD9B8875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B3C26C-5DEE-4E4D-B43F-1ABC452614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546A00-76FC-B348-965A-C5F7CD8369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9217A7-ACF0-CE4D-A635-BE3E7B43B619}" type="datetimeFigureOut">
              <a:rPr lang="en-US" smtClean="0"/>
              <a:t>4/16/19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70BFF3-72AC-234A-849B-4E9A36D5F9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91EEEB-D2F6-4A4A-B061-2F07908DEE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54227-9C87-9F47-AF94-2CC97A88F8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9284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4CDAE4-C75B-8541-AC78-34C343006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C1B08A5-984B-B841-B522-D902C0F30EC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373591-28FA-EE42-B628-2A544ACC50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086268-8FB7-4547-A198-364DD20581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9217A7-ACF0-CE4D-A635-BE3E7B43B619}" type="datetimeFigureOut">
              <a:rPr lang="en-US" smtClean="0"/>
              <a:t>4/16/19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259637-140B-A246-9BB7-BAA49EA80A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5A7E3F-6A3A-794B-BEB2-51A67F186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54227-9C87-9F47-AF94-2CC97A88F8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9593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ECD0BD0-34AD-3243-B8E8-A5D4D622EE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F326EA-3D38-2145-A605-361BB0D85E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EA8E35-DCDF-AE4A-92BB-0EDCEAA967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9217A7-ACF0-CE4D-A635-BE3E7B43B619}" type="datetimeFigureOut">
              <a:rPr lang="en-US" smtClean="0"/>
              <a:t>4/16/19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EDC195-15ED-9F44-BF82-E0E6BDB33C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46680E-3CB9-AC4B-8051-947B7B3DBC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A54227-9C87-9F47-AF94-2CC97A88F8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9392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5CAD5-FA75-2B4A-8556-C671A8F6BCB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Symbioses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8AE3C4-3288-A441-BB57-D7515E8B828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April 16, 2019</a:t>
            </a:r>
          </a:p>
        </p:txBody>
      </p:sp>
    </p:spTree>
    <p:extLst>
      <p:ext uri="{BB962C8B-B14F-4D97-AF65-F5344CB8AC3E}">
        <p14:creationId xmlns:p14="http://schemas.microsoft.com/office/powerpoint/2010/main" val="20237994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4A4B2D-90B4-5D4F-A635-E27BC89412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Ericoid Mycorrhiza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41FE7C-2865-BB43-BA9D-1E65B3F14F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835555" cy="4351338"/>
          </a:xfrm>
        </p:spPr>
        <p:txBody>
          <a:bodyPr>
            <a:normAutofit fontScale="92500" lnSpcReduction="20000"/>
          </a:bodyPr>
          <a:lstStyle/>
          <a:p>
            <a:r>
              <a:rPr lang="en-US" sz="3600" dirty="0"/>
              <a:t>Restricted to bogs and heathlands in boreal areas</a:t>
            </a:r>
          </a:p>
          <a:p>
            <a:pPr lvl="1"/>
            <a:r>
              <a:rPr lang="en-US" sz="3200" dirty="0"/>
              <a:t>Heathers, bog berries, rhododendrons</a:t>
            </a:r>
          </a:p>
          <a:p>
            <a:r>
              <a:rPr lang="en-US" sz="3600" dirty="0"/>
              <a:t>Invade cells, but do not form </a:t>
            </a:r>
            <a:r>
              <a:rPr lang="en-US" sz="3600" dirty="0" err="1"/>
              <a:t>arbuscules</a:t>
            </a:r>
            <a:endParaRPr lang="en-US" sz="3600" dirty="0"/>
          </a:p>
          <a:p>
            <a:pPr lvl="1"/>
            <a:r>
              <a:rPr lang="en-US" sz="3200" dirty="0"/>
              <a:t>Form coils instead</a:t>
            </a:r>
          </a:p>
          <a:p>
            <a:r>
              <a:rPr lang="en-US" sz="3600" dirty="0"/>
              <a:t>Infection is 100x greater than in AM</a:t>
            </a:r>
          </a:p>
          <a:p>
            <a:r>
              <a:rPr lang="en-US" sz="3600" dirty="0"/>
              <a:t>Can access organic N and P</a:t>
            </a:r>
          </a:p>
          <a:p>
            <a:endParaRPr lang="en-US" sz="3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CD8228-2FF2-8842-BF99-C4EDA73B53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7447" y="1690688"/>
            <a:ext cx="4533900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4873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B10C85-7E10-3E4F-AD7F-6D2668B08A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Orchid mycorrhiza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C24654-6E14-7B4C-B0C6-54B85B4417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21657" cy="4351338"/>
          </a:xfrm>
        </p:spPr>
        <p:txBody>
          <a:bodyPr/>
          <a:lstStyle/>
          <a:p>
            <a:r>
              <a:rPr lang="en-US" dirty="0"/>
              <a:t>Specific to orchids</a:t>
            </a:r>
          </a:p>
          <a:p>
            <a:r>
              <a:rPr lang="en-US" dirty="0"/>
              <a:t>Provide entire carbon source during orchid seed development</a:t>
            </a:r>
          </a:p>
          <a:p>
            <a:r>
              <a:rPr lang="en-US" dirty="0"/>
              <a:t>Provide nutrients later in life</a:t>
            </a:r>
          </a:p>
          <a:p>
            <a:r>
              <a:rPr lang="en-US" dirty="0"/>
              <a:t>Penetrate cells</a:t>
            </a:r>
          </a:p>
          <a:p>
            <a:r>
              <a:rPr lang="en-US" dirty="0"/>
              <a:t>Orchid-relationship can be parasitic to fungi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A283EE-6149-AD43-9302-2136E3BDF3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1037" y="0"/>
            <a:ext cx="48681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9837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553C87-875F-F947-B157-683F49E88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Ectomycorrhiza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3E0C64-4B8D-3845-BF68-AF6571668E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78673" cy="4351338"/>
          </a:xfrm>
        </p:spPr>
        <p:txBody>
          <a:bodyPr/>
          <a:lstStyle/>
          <a:p>
            <a:r>
              <a:rPr lang="en-US" dirty="0"/>
              <a:t>Associations are more limited</a:t>
            </a:r>
          </a:p>
          <a:p>
            <a:pPr lvl="1"/>
            <a:r>
              <a:rPr lang="en-US" dirty="0"/>
              <a:t>Mainly trees: e.g., </a:t>
            </a:r>
            <a:r>
              <a:rPr lang="en-US" i="1" dirty="0"/>
              <a:t>Pinus, Quercus, Salix, Fagus, Eucalyptus, Betula, </a:t>
            </a:r>
            <a:r>
              <a:rPr lang="en-US" i="1" dirty="0" err="1"/>
              <a:t>Populus</a:t>
            </a:r>
            <a:r>
              <a:rPr lang="en-US" i="1" dirty="0"/>
              <a:t>, </a:t>
            </a:r>
            <a:r>
              <a:rPr lang="en-US" i="1" dirty="0" err="1"/>
              <a:t>Alnus</a:t>
            </a:r>
            <a:r>
              <a:rPr lang="en-US" i="1" dirty="0"/>
              <a:t>, Fraxinus, </a:t>
            </a:r>
            <a:r>
              <a:rPr lang="en-US" i="1" dirty="0" err="1"/>
              <a:t>Cupressus</a:t>
            </a:r>
            <a:endParaRPr lang="en-US" i="1" dirty="0"/>
          </a:p>
          <a:p>
            <a:r>
              <a:rPr lang="en-US" dirty="0"/>
              <a:t>Do not penetrate host cells</a:t>
            </a:r>
          </a:p>
          <a:p>
            <a:r>
              <a:rPr lang="en-US" dirty="0"/>
              <a:t>Exchange occurs in the intercellular spaces</a:t>
            </a:r>
          </a:p>
          <a:p>
            <a:r>
              <a:rPr lang="en-US" dirty="0">
                <a:solidFill>
                  <a:srgbClr val="FF0000"/>
                </a:solidFill>
              </a:rPr>
              <a:t>Can access organic nutrient sources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EB67CC-E428-354F-95E2-A1AA9F273C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6873" y="1551390"/>
            <a:ext cx="6172200" cy="509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3968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66A56F-8A2B-B544-A3C2-2EA320A26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Organic vs. Inorganic nutrient acquisition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911626-C45A-E04E-A39C-DABFB90CAF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440" y="1690688"/>
            <a:ext cx="6997700" cy="47498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7F68FD4-865C-FD4E-B10C-71D677194D1F}"/>
              </a:ext>
            </a:extLst>
          </p:cNvPr>
          <p:cNvSpPr/>
          <p:nvPr/>
        </p:nvSpPr>
        <p:spPr>
          <a:xfrm>
            <a:off x="222440" y="2893326"/>
            <a:ext cx="6847100" cy="69603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95E028-3D26-6040-B62F-18BFDC5295C8}"/>
              </a:ext>
            </a:extLst>
          </p:cNvPr>
          <p:cNvSpPr txBox="1"/>
          <p:nvPr/>
        </p:nvSpPr>
        <p:spPr>
          <a:xfrm>
            <a:off x="7506268" y="2788315"/>
            <a:ext cx="439912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EC have different signature, suggesting acquisition from different source (organic in this case)</a:t>
            </a:r>
          </a:p>
        </p:txBody>
      </p:sp>
    </p:spTree>
    <p:extLst>
      <p:ext uri="{BB962C8B-B14F-4D97-AF65-F5344CB8AC3E}">
        <p14:creationId xmlns:p14="http://schemas.microsoft.com/office/powerpoint/2010/main" val="11154190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BF3EED-119B-4049-8488-50C0E4327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Carbon costs of mycorrhizal symbioses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58F78B-D1BD-544E-B636-AE64C1CB7F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498075" cy="4351338"/>
          </a:xfrm>
        </p:spPr>
        <p:txBody>
          <a:bodyPr>
            <a:normAutofit/>
          </a:bodyPr>
          <a:lstStyle/>
          <a:p>
            <a:r>
              <a:rPr lang="en-US" sz="3600" dirty="0"/>
              <a:t>4-20% of the carbon fixed by photosynthesis goes to symbioses</a:t>
            </a:r>
          </a:p>
          <a:p>
            <a:r>
              <a:rPr lang="en-US" sz="3600" dirty="0"/>
              <a:t>Total benefit is higher when water is limiting. </a:t>
            </a:r>
            <a:r>
              <a:rPr lang="en-US" sz="3600" dirty="0">
                <a:solidFill>
                  <a:srgbClr val="FF0000"/>
                </a:solidFill>
              </a:rPr>
              <a:t>Why?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FD85BD-3EBE-2C45-B612-4979063520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0826" y="2818629"/>
            <a:ext cx="5999543" cy="262682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054173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6AC3B-5520-BA41-90C5-7D527E18E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symbioses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27343A-DA2F-4A44-A770-B63C284EA6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5400" dirty="0">
                <a:solidFill>
                  <a:schemeClr val="bg2"/>
                </a:solidFill>
              </a:rPr>
              <a:t>Mycorrhizae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5400" dirty="0"/>
              <a:t>N-fixing bacteria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5400" dirty="0">
                <a:solidFill>
                  <a:schemeClr val="bg2"/>
                </a:solidFill>
              </a:rPr>
              <a:t>Fungal endophytes</a:t>
            </a:r>
          </a:p>
        </p:txBody>
      </p:sp>
    </p:spTree>
    <p:extLst>
      <p:ext uri="{BB962C8B-B14F-4D97-AF65-F5344CB8AC3E}">
        <p14:creationId xmlns:p14="http://schemas.microsoft.com/office/powerpoint/2010/main" val="22977500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B9EA3D-3B20-5D4D-AD46-B98C53DDD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Nodule Forming Rhizobia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3C715C-D414-D744-A9C4-F9BCE1CCBE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84928" cy="4351338"/>
          </a:xfrm>
        </p:spPr>
        <p:txBody>
          <a:bodyPr>
            <a:normAutofit lnSpcReduction="10000"/>
          </a:bodyPr>
          <a:lstStyle/>
          <a:p>
            <a:r>
              <a:rPr lang="en-US" sz="3200" dirty="0"/>
              <a:t>Convert N</a:t>
            </a:r>
            <a:r>
              <a:rPr lang="en-US" sz="3200" baseline="-25000" dirty="0"/>
              <a:t>2</a:t>
            </a:r>
            <a:r>
              <a:rPr lang="en-US" sz="3200" dirty="0"/>
              <a:t> gas into ammonia (NH</a:t>
            </a:r>
            <a:r>
              <a:rPr lang="en-US" sz="3200" baseline="-25000" dirty="0"/>
              <a:t>3</a:t>
            </a:r>
            <a:r>
              <a:rPr lang="en-US" sz="3200" dirty="0"/>
              <a:t>)</a:t>
            </a:r>
          </a:p>
          <a:p>
            <a:r>
              <a:rPr lang="en-US" sz="3200" dirty="0"/>
              <a:t>Process plants can’t perform on their own</a:t>
            </a:r>
          </a:p>
          <a:p>
            <a:r>
              <a:rPr lang="en-US" sz="3200" dirty="0"/>
              <a:t>Form nodules on roots to exchange NH</a:t>
            </a:r>
            <a:r>
              <a:rPr lang="en-US" sz="3200" baseline="-25000" dirty="0"/>
              <a:t>3</a:t>
            </a:r>
            <a:r>
              <a:rPr lang="en-US" sz="3200" dirty="0"/>
              <a:t> with carbon</a:t>
            </a:r>
          </a:p>
          <a:p>
            <a:r>
              <a:rPr lang="en-US" sz="3200" dirty="0"/>
              <a:t>Only associate with </a:t>
            </a:r>
            <a:r>
              <a:rPr lang="en-US" sz="3200" i="1" dirty="0"/>
              <a:t>Fabaceae </a:t>
            </a:r>
            <a:r>
              <a:rPr lang="en-US" sz="3200" dirty="0"/>
              <a:t>family of plants (legumes)</a:t>
            </a:r>
            <a:endParaRPr lang="en-US" sz="3200" i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90F2E9-6875-204C-85CC-A4068F1486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581997"/>
            <a:ext cx="4889102" cy="5112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8278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8492419-7B0C-BE4D-8F39-0F2B5B18CF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7540" y="966646"/>
            <a:ext cx="8405410" cy="575165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9B9EA3D-3B20-5D4D-AD46-B98C53DDD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Nodule Forming Rhizobia</a:t>
            </a:r>
          </a:p>
        </p:txBody>
      </p:sp>
    </p:spTree>
    <p:extLst>
      <p:ext uri="{BB962C8B-B14F-4D97-AF65-F5344CB8AC3E}">
        <p14:creationId xmlns:p14="http://schemas.microsoft.com/office/powerpoint/2010/main" val="39022411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C6D20F-DEDD-8E45-BEC9-BBE4DFCE01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Fabaceae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FD3D52-D5B3-AB46-A637-E6BBD72453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legumes!</a:t>
            </a:r>
          </a:p>
          <a:p>
            <a:pPr lvl="1"/>
            <a:r>
              <a:rPr lang="en-US" dirty="0"/>
              <a:t>Soybean</a:t>
            </a:r>
          </a:p>
          <a:p>
            <a:pPr lvl="1"/>
            <a:r>
              <a:rPr lang="en-US" dirty="0"/>
              <a:t>Alfalfa</a:t>
            </a:r>
          </a:p>
          <a:p>
            <a:pPr lvl="1"/>
            <a:r>
              <a:rPr lang="en-US" dirty="0"/>
              <a:t>Clover</a:t>
            </a:r>
          </a:p>
          <a:p>
            <a:pPr lvl="1"/>
            <a:r>
              <a:rPr lang="en-US" dirty="0"/>
              <a:t>Peas</a:t>
            </a:r>
          </a:p>
          <a:p>
            <a:pPr lvl="1"/>
            <a:r>
              <a:rPr lang="en-US" dirty="0"/>
              <a:t>Lentils</a:t>
            </a:r>
          </a:p>
          <a:p>
            <a:pPr lvl="1"/>
            <a:r>
              <a:rPr lang="en-US" dirty="0"/>
              <a:t>Mesquite</a:t>
            </a:r>
          </a:p>
          <a:p>
            <a:pPr lvl="1"/>
            <a:r>
              <a:rPr lang="en-US" dirty="0"/>
              <a:t>Peanuts</a:t>
            </a:r>
          </a:p>
          <a:p>
            <a:pPr lvl="1"/>
            <a:r>
              <a:rPr lang="en-US" dirty="0"/>
              <a:t>Tamarind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122BEE-3A3F-5C47-AB5E-4A728E458E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0875" y="0"/>
            <a:ext cx="45863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7865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C6D20F-DEDD-8E45-BEC9-BBE4DFCE01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Fabaceae…and some other things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A6628CE-8CE5-BF44-8C06-C6E0E48C81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9700" y="1690688"/>
            <a:ext cx="9372600" cy="490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9354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90EF62-C51B-6348-9A1F-E2D2806D6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Ice-breaker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BB4C42-F27D-544E-813D-E7ACE65A0E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4400" dirty="0"/>
              <a:t>What is a </a:t>
            </a:r>
            <a:r>
              <a:rPr lang="en-US" sz="4400" dirty="0">
                <a:solidFill>
                  <a:srgbClr val="7030A0"/>
                </a:solidFill>
              </a:rPr>
              <a:t>symbiosis</a:t>
            </a:r>
            <a:r>
              <a:rPr lang="en-US" sz="4400" dirty="0"/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400" dirty="0"/>
              <a:t>Why would a plant establish a symbiosis?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400" dirty="0"/>
              <a:t>How would a scientist identify a symbiosis?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400" dirty="0"/>
              <a:t>What are some examples of symbioses involving plants?</a:t>
            </a:r>
          </a:p>
        </p:txBody>
      </p:sp>
    </p:spTree>
    <p:extLst>
      <p:ext uri="{BB962C8B-B14F-4D97-AF65-F5344CB8AC3E}">
        <p14:creationId xmlns:p14="http://schemas.microsoft.com/office/powerpoint/2010/main" val="2109217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D7D61-973C-0B4F-81C7-26C5A499A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Carbon cost of the rhizobia symbiosis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6131B8-8217-5E4A-ACAB-3EFF4B37F0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3767" y="1690688"/>
            <a:ext cx="7224784" cy="4884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7690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D7D61-973C-0B4F-81C7-26C5A499A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Carbon cost of the rhizobia symbiosis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9337A7-F87A-FB4A-BA73-7B7770AF07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4-13% of photosynthate when soil N is high</a:t>
            </a:r>
          </a:p>
          <a:p>
            <a:r>
              <a:rPr lang="en-US" sz="5400" dirty="0"/>
              <a:t>25% or higher when soil N is low</a:t>
            </a:r>
          </a:p>
        </p:txBody>
      </p:sp>
    </p:spTree>
    <p:extLst>
      <p:ext uri="{BB962C8B-B14F-4D97-AF65-F5344CB8AC3E}">
        <p14:creationId xmlns:p14="http://schemas.microsoft.com/office/powerpoint/2010/main" val="35232476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F5E6C4-1F1A-AB48-8195-FCAA80A553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Suppression of rhizobia symbiosis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7175B8-4591-014E-81BA-74CD4C2FC9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726373" cy="4351338"/>
          </a:xfrm>
        </p:spPr>
        <p:txBody>
          <a:bodyPr>
            <a:normAutofit/>
          </a:bodyPr>
          <a:lstStyle/>
          <a:p>
            <a:r>
              <a:rPr lang="en-US" sz="4800" dirty="0"/>
              <a:t>Presence of N reduces plant-mediated bacterial activity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A0B613-3305-C541-8E1C-D867BC1520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3953" y="1501254"/>
            <a:ext cx="4338964" cy="535674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52FD5B3-48D3-C648-B8B7-3C76F590FC32}"/>
              </a:ext>
            </a:extLst>
          </p:cNvPr>
          <p:cNvSpPr/>
          <p:nvPr/>
        </p:nvSpPr>
        <p:spPr>
          <a:xfrm>
            <a:off x="10126639" y="2320119"/>
            <a:ext cx="1326278" cy="21017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037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6AC3B-5520-BA41-90C5-7D527E18E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symbioses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27343A-DA2F-4A44-A770-B63C284EA6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5400" dirty="0">
                <a:solidFill>
                  <a:schemeClr val="bg2"/>
                </a:solidFill>
              </a:rPr>
              <a:t>Mycorrhizae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5400" dirty="0">
                <a:solidFill>
                  <a:schemeClr val="bg2"/>
                </a:solidFill>
              </a:rPr>
              <a:t>N-fixing bacteria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5400" dirty="0"/>
              <a:t>Fungal endophytes</a:t>
            </a:r>
          </a:p>
        </p:txBody>
      </p:sp>
    </p:spTree>
    <p:extLst>
      <p:ext uri="{BB962C8B-B14F-4D97-AF65-F5344CB8AC3E}">
        <p14:creationId xmlns:p14="http://schemas.microsoft.com/office/powerpoint/2010/main" val="35937012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A4C47E-02C3-2A48-A3DF-FA6DF8778C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Fungal endophytes can harm herbivores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99880E-3689-6948-B53C-91878092DF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2494" y="1561245"/>
            <a:ext cx="8007012" cy="5105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1317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230F2-A94C-BB4F-A77D-7D09F9259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Fungal endophytes can increase stress tolerance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8690703-E1E5-5843-BDED-75CE3C0990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1035" y="1841169"/>
            <a:ext cx="6129930" cy="470293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E59FD4C-30E8-C846-AE73-981180DF3841}"/>
              </a:ext>
            </a:extLst>
          </p:cNvPr>
          <p:cNvSpPr txBox="1"/>
          <p:nvPr/>
        </p:nvSpPr>
        <p:spPr>
          <a:xfrm>
            <a:off x="10007941" y="6488668"/>
            <a:ext cx="2184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Hubbard et al. (2013)</a:t>
            </a:r>
          </a:p>
        </p:txBody>
      </p:sp>
    </p:spTree>
    <p:extLst>
      <p:ext uri="{BB962C8B-B14F-4D97-AF65-F5344CB8AC3E}">
        <p14:creationId xmlns:p14="http://schemas.microsoft.com/office/powerpoint/2010/main" val="7909288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7D00D-F13D-4F42-84D8-94BA0659C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Consequences for global change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59E46A-E4A5-FE4B-AE17-BD051073F8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5202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000FD6A-1999-374B-94C2-46A99EB52D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996" y="347597"/>
            <a:ext cx="6415961" cy="632573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218072B-468A-7142-8D18-F8F63B81E6FA}"/>
              </a:ext>
            </a:extLst>
          </p:cNvPr>
          <p:cNvSpPr txBox="1"/>
          <p:nvPr/>
        </p:nvSpPr>
        <p:spPr>
          <a:xfrm>
            <a:off x="10267178" y="6488668"/>
            <a:ext cx="19248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Terrer</a:t>
            </a:r>
            <a:r>
              <a:rPr lang="en-US" dirty="0"/>
              <a:t> et al. (2016)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E0A693-14D0-F841-8753-711147827ABB}"/>
              </a:ext>
            </a:extLst>
          </p:cNvPr>
          <p:cNvSpPr txBox="1"/>
          <p:nvPr/>
        </p:nvSpPr>
        <p:spPr>
          <a:xfrm>
            <a:off x="7998231" y="1078172"/>
            <a:ext cx="357507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Low = low Nitrogen</a:t>
            </a:r>
          </a:p>
          <a:p>
            <a:r>
              <a:rPr lang="en-US" sz="3200" dirty="0"/>
              <a:t>High = high Nitrogen</a:t>
            </a:r>
          </a:p>
        </p:txBody>
      </p:sp>
    </p:spTree>
    <p:extLst>
      <p:ext uri="{BB962C8B-B14F-4D97-AF65-F5344CB8AC3E}">
        <p14:creationId xmlns:p14="http://schemas.microsoft.com/office/powerpoint/2010/main" val="7694318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000FD6A-1999-374B-94C2-46A99EB52D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996" y="347597"/>
            <a:ext cx="6415961" cy="632573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218072B-468A-7142-8D18-F8F63B81E6FA}"/>
              </a:ext>
            </a:extLst>
          </p:cNvPr>
          <p:cNvSpPr txBox="1"/>
          <p:nvPr/>
        </p:nvSpPr>
        <p:spPr>
          <a:xfrm>
            <a:off x="10267178" y="6488668"/>
            <a:ext cx="19248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Terrer</a:t>
            </a:r>
            <a:r>
              <a:rPr lang="en-US" dirty="0"/>
              <a:t> et al. (2016)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E0A693-14D0-F841-8753-711147827ABB}"/>
              </a:ext>
            </a:extLst>
          </p:cNvPr>
          <p:cNvSpPr txBox="1"/>
          <p:nvPr/>
        </p:nvSpPr>
        <p:spPr>
          <a:xfrm>
            <a:off x="7998231" y="1078172"/>
            <a:ext cx="3575071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Low = low Nitrogen</a:t>
            </a:r>
          </a:p>
          <a:p>
            <a:r>
              <a:rPr lang="en-US" sz="3200" dirty="0"/>
              <a:t>High = high Nitrogen</a:t>
            </a:r>
          </a:p>
          <a:p>
            <a:endParaRPr lang="en-US" sz="3200" dirty="0"/>
          </a:p>
          <a:p>
            <a:r>
              <a:rPr lang="en-US" sz="3200" dirty="0">
                <a:solidFill>
                  <a:srgbClr val="FF0000"/>
                </a:solidFill>
              </a:rPr>
              <a:t>Why would there be a difference between AM and ECM?</a:t>
            </a:r>
          </a:p>
        </p:txBody>
      </p:sp>
    </p:spTree>
    <p:extLst>
      <p:ext uri="{BB962C8B-B14F-4D97-AF65-F5344CB8AC3E}">
        <p14:creationId xmlns:p14="http://schemas.microsoft.com/office/powerpoint/2010/main" val="7465402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B9275EE-F818-B24D-8D48-1BA2871333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179" y="0"/>
            <a:ext cx="4007922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97A45FE-BB3E-3442-9C12-CFB4D3E51D4E}"/>
              </a:ext>
            </a:extLst>
          </p:cNvPr>
          <p:cNvSpPr txBox="1"/>
          <p:nvPr/>
        </p:nvSpPr>
        <p:spPr>
          <a:xfrm>
            <a:off x="10267178" y="6488668"/>
            <a:ext cx="19248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Terrer</a:t>
            </a:r>
            <a:r>
              <a:rPr lang="en-US" dirty="0"/>
              <a:t> et al. (2018)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1C9F15-5CA4-2C49-8D72-4D2B47D72527}"/>
              </a:ext>
            </a:extLst>
          </p:cNvPr>
          <p:cNvSpPr txBox="1"/>
          <p:nvPr/>
        </p:nvSpPr>
        <p:spPr>
          <a:xfrm>
            <a:off x="6482687" y="1569493"/>
            <a:ext cx="555463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Higher N return per C invested in ECM than AM species</a:t>
            </a:r>
          </a:p>
        </p:txBody>
      </p:sp>
    </p:spTree>
    <p:extLst>
      <p:ext uri="{BB962C8B-B14F-4D97-AF65-F5344CB8AC3E}">
        <p14:creationId xmlns:p14="http://schemas.microsoft.com/office/powerpoint/2010/main" val="16441982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6AC3B-5520-BA41-90C5-7D527E18E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symbioses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27343A-DA2F-4A44-A770-B63C284EA6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5400" dirty="0"/>
              <a:t>Mycorrhizae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5400" dirty="0"/>
              <a:t>N-fixing bacteria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5400" dirty="0"/>
              <a:t>Fungal endophytes</a:t>
            </a:r>
          </a:p>
        </p:txBody>
      </p:sp>
    </p:spTree>
    <p:extLst>
      <p:ext uri="{BB962C8B-B14F-4D97-AF65-F5344CB8AC3E}">
        <p14:creationId xmlns:p14="http://schemas.microsoft.com/office/powerpoint/2010/main" val="35682029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CDC0689-C4A0-4A43-AE5C-D6147F1174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4242" y="0"/>
            <a:ext cx="6243145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5136334-7C75-CF44-8F9E-55F12F816A96}"/>
              </a:ext>
            </a:extLst>
          </p:cNvPr>
          <p:cNvSpPr txBox="1"/>
          <p:nvPr/>
        </p:nvSpPr>
        <p:spPr>
          <a:xfrm>
            <a:off x="10267178" y="6488668"/>
            <a:ext cx="19248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Terrer</a:t>
            </a:r>
            <a:r>
              <a:rPr lang="en-US" dirty="0"/>
              <a:t> et al. (2018)</a:t>
            </a:r>
          </a:p>
        </p:txBody>
      </p:sp>
    </p:spTree>
    <p:extLst>
      <p:ext uri="{BB962C8B-B14F-4D97-AF65-F5344CB8AC3E}">
        <p14:creationId xmlns:p14="http://schemas.microsoft.com/office/powerpoint/2010/main" val="9400081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6AC3B-5520-BA41-90C5-7D527E18E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symbioses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27343A-DA2F-4A44-A770-B63C284EA6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5400" dirty="0"/>
              <a:t>Mycorrhizae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5400" dirty="0">
                <a:solidFill>
                  <a:schemeClr val="bg2"/>
                </a:solidFill>
              </a:rPr>
              <a:t>N-fixing bacteria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5400" dirty="0">
                <a:solidFill>
                  <a:schemeClr val="bg2"/>
                </a:solidFill>
              </a:rPr>
              <a:t>Fungal endophytes</a:t>
            </a:r>
          </a:p>
        </p:txBody>
      </p:sp>
    </p:spTree>
    <p:extLst>
      <p:ext uri="{BB962C8B-B14F-4D97-AF65-F5344CB8AC3E}">
        <p14:creationId xmlns:p14="http://schemas.microsoft.com/office/powerpoint/2010/main" val="27513816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F4580F-EC43-0843-9D85-D9CBB0F24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Mycorrhizae Basics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E19DE7-EE92-5A4B-9A76-C928AA3197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08960" cy="4351338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Associated with plant roots</a:t>
            </a:r>
          </a:p>
          <a:p>
            <a:pPr lvl="1"/>
            <a:r>
              <a:rPr lang="en-US" sz="3200" dirty="0">
                <a:solidFill>
                  <a:srgbClr val="FF0000"/>
                </a:solidFill>
              </a:rPr>
              <a:t>82% of plant species</a:t>
            </a:r>
          </a:p>
          <a:p>
            <a:r>
              <a:rPr lang="en-US" sz="3600" dirty="0">
                <a:solidFill>
                  <a:srgbClr val="FF0000"/>
                </a:solidFill>
              </a:rPr>
              <a:t>Increase root surface area</a:t>
            </a:r>
          </a:p>
          <a:p>
            <a:pPr lvl="1"/>
            <a:r>
              <a:rPr lang="en-US" sz="3200" dirty="0">
                <a:solidFill>
                  <a:srgbClr val="FF0000"/>
                </a:solidFill>
              </a:rPr>
              <a:t>Similar to root hairs</a:t>
            </a:r>
          </a:p>
          <a:p>
            <a:pPr lvl="1"/>
            <a:r>
              <a:rPr lang="en-US" sz="3200" dirty="0">
                <a:solidFill>
                  <a:srgbClr val="FF0000"/>
                </a:solidFill>
              </a:rPr>
              <a:t>Increase absorptive surface</a:t>
            </a:r>
          </a:p>
          <a:p>
            <a:r>
              <a:rPr lang="en-US" sz="3600" dirty="0">
                <a:solidFill>
                  <a:srgbClr val="FF0000"/>
                </a:solidFill>
              </a:rPr>
              <a:t>Increases nutrient uptake</a:t>
            </a:r>
          </a:p>
          <a:p>
            <a:pPr lvl="1"/>
            <a:r>
              <a:rPr lang="en-US" sz="3200" dirty="0">
                <a:solidFill>
                  <a:srgbClr val="FF0000"/>
                </a:solidFill>
              </a:rPr>
              <a:t>Primarily N and 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696281-ACE3-D648-A5B0-00FA5862EB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3637" y="2272625"/>
            <a:ext cx="5285839" cy="3457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1734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70FB8C-9CE2-934D-B8C2-865C893F3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Plants regulate the symbiosis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A9EEEE-2418-CD47-BFAE-C9375205A3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302" y="1399559"/>
            <a:ext cx="2609604" cy="51673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B30437-9228-854C-BD3B-7CC1AB3498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6906" y="1690688"/>
            <a:ext cx="4673600" cy="212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592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61A6EE-ED30-5249-904C-C62979107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Mycorrhizae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081DF9-5F64-5142-9052-F645791799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sz="3600" dirty="0"/>
              <a:t>Arbuscular Mycorrhiza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600" dirty="0"/>
              <a:t>Ectomycorrhiza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600" dirty="0"/>
              <a:t>Ericoid Mycorrhiza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600" dirty="0"/>
              <a:t>Orchid Mycorrhiza</a:t>
            </a:r>
          </a:p>
        </p:txBody>
      </p:sp>
    </p:spTree>
    <p:extLst>
      <p:ext uri="{BB962C8B-B14F-4D97-AF65-F5344CB8AC3E}">
        <p14:creationId xmlns:p14="http://schemas.microsoft.com/office/powerpoint/2010/main" val="42576420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31288-A710-A940-9048-9B7E64E296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Arbuscular Mycorrhiza (AM)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D4E10D-249B-7949-9CA1-9E1B2196EB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455219" cy="4351338"/>
          </a:xfrm>
        </p:spPr>
        <p:txBody>
          <a:bodyPr>
            <a:normAutofit lnSpcReduction="10000"/>
          </a:bodyPr>
          <a:lstStyle/>
          <a:p>
            <a:r>
              <a:rPr lang="en-US" sz="3600" dirty="0"/>
              <a:t>Most widespread association</a:t>
            </a:r>
          </a:p>
          <a:p>
            <a:pPr lvl="1"/>
            <a:r>
              <a:rPr lang="en-US" sz="3200" dirty="0"/>
              <a:t>92% of all plant families</a:t>
            </a:r>
          </a:p>
          <a:p>
            <a:r>
              <a:rPr lang="en-US" sz="3600" dirty="0"/>
              <a:t>Trade nutrients for Carbon via </a:t>
            </a:r>
            <a:r>
              <a:rPr lang="en-US" sz="3600" dirty="0" err="1">
                <a:solidFill>
                  <a:srgbClr val="7030A0"/>
                </a:solidFill>
              </a:rPr>
              <a:t>arbuscules</a:t>
            </a:r>
            <a:endParaRPr lang="en-US" sz="3600" dirty="0">
              <a:solidFill>
                <a:srgbClr val="7030A0"/>
              </a:solidFill>
            </a:endParaRPr>
          </a:p>
          <a:p>
            <a:r>
              <a:rPr lang="en-US" sz="3600" dirty="0"/>
              <a:t>Use </a:t>
            </a:r>
            <a:r>
              <a:rPr lang="en-US" sz="3600" dirty="0">
                <a:solidFill>
                  <a:srgbClr val="7030A0"/>
                </a:solidFill>
              </a:rPr>
              <a:t>vesicles</a:t>
            </a:r>
            <a:r>
              <a:rPr lang="en-US" sz="3600" dirty="0"/>
              <a:t> for storage</a:t>
            </a:r>
          </a:p>
          <a:p>
            <a:r>
              <a:rPr lang="en-US" sz="3600" dirty="0">
                <a:solidFill>
                  <a:srgbClr val="FF0000"/>
                </a:solidFill>
              </a:rPr>
              <a:t>Increase inorganic N and P acquisition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E26184-214D-AD45-8675-19A505C87E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3419" y="1562894"/>
            <a:ext cx="54737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9783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9F3528-A823-5D47-B07A-036C31F28C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AM: Primary benefit is increased access to nutrients (not access to new nutrients)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5C2886-82C5-F847-B3D1-50C8CE9058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4592" y="1895166"/>
            <a:ext cx="6482815" cy="4771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1008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408</TotalTime>
  <Words>503</Words>
  <Application>Microsoft Macintosh PowerPoint</Application>
  <PresentationFormat>Widescreen</PresentationFormat>
  <Paragraphs>106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4" baseType="lpstr">
      <vt:lpstr>Arial</vt:lpstr>
      <vt:lpstr>Calibri</vt:lpstr>
      <vt:lpstr>Calibri Light</vt:lpstr>
      <vt:lpstr>Office Theme</vt:lpstr>
      <vt:lpstr>Symbioses</vt:lpstr>
      <vt:lpstr>Ice-breaker questions</vt:lpstr>
      <vt:lpstr>Today’s symbioses</vt:lpstr>
      <vt:lpstr>Today’s symbioses</vt:lpstr>
      <vt:lpstr>Mycorrhizae Basics</vt:lpstr>
      <vt:lpstr>Plants regulate the symbiosis</vt:lpstr>
      <vt:lpstr>Types of Mycorrhizae</vt:lpstr>
      <vt:lpstr>Arbuscular Mycorrhiza (AM)</vt:lpstr>
      <vt:lpstr>AM: Primary benefit is increased access to nutrients (not access to new nutrients)</vt:lpstr>
      <vt:lpstr>Ericoid Mycorrhiza</vt:lpstr>
      <vt:lpstr>Orchid mycorrhiza</vt:lpstr>
      <vt:lpstr>Ectomycorrhiza</vt:lpstr>
      <vt:lpstr>Organic vs. Inorganic nutrient acquisition</vt:lpstr>
      <vt:lpstr>Carbon costs of mycorrhizal symbioses</vt:lpstr>
      <vt:lpstr>Today’s symbioses</vt:lpstr>
      <vt:lpstr>Nodule Forming Rhizobia</vt:lpstr>
      <vt:lpstr>Nodule Forming Rhizobia</vt:lpstr>
      <vt:lpstr>Fabaceae</vt:lpstr>
      <vt:lpstr>Fabaceae…and some other things</vt:lpstr>
      <vt:lpstr>Carbon cost of the rhizobia symbiosis</vt:lpstr>
      <vt:lpstr>Carbon cost of the rhizobia symbiosis</vt:lpstr>
      <vt:lpstr>Suppression of rhizobia symbiosis</vt:lpstr>
      <vt:lpstr>Today’s symbioses</vt:lpstr>
      <vt:lpstr>Fungal endophytes can harm herbivores</vt:lpstr>
      <vt:lpstr>Fungal endophytes can increase stress tolerance</vt:lpstr>
      <vt:lpstr>Consequences for global change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Symbioses</dc:title>
  <dc:creator>Smith, Nick</dc:creator>
  <cp:lastModifiedBy>Smith, Nick</cp:lastModifiedBy>
  <cp:revision>43</cp:revision>
  <dcterms:created xsi:type="dcterms:W3CDTF">2019-04-14T15:57:30Z</dcterms:created>
  <dcterms:modified xsi:type="dcterms:W3CDTF">2019-04-16T13:40:21Z</dcterms:modified>
</cp:coreProperties>
</file>